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383" r:id="rId2"/>
    <p:sldId id="432" r:id="rId3"/>
    <p:sldId id="433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3" r:id="rId13"/>
    <p:sldId id="444" r:id="rId14"/>
    <p:sldId id="445" r:id="rId15"/>
    <p:sldId id="446" r:id="rId16"/>
    <p:sldId id="442" r:id="rId17"/>
    <p:sldId id="430" r:id="rId18"/>
    <p:sldId id="431" r:id="rId19"/>
  </p:sldIdLst>
  <p:sldSz cx="12192000" cy="6858000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D9A78"/>
    <a:srgbClr val="F13813"/>
    <a:srgbClr val="B74919"/>
    <a:srgbClr val="1D6FA9"/>
    <a:srgbClr val="36AFCE"/>
    <a:srgbClr val="8BC145"/>
    <a:srgbClr val="F5F4F4"/>
    <a:srgbClr val="134263"/>
    <a:srgbClr val="FFA8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278" autoAdjust="0"/>
    <p:restoredTop sz="86400" autoAdjust="0"/>
  </p:normalViewPr>
  <p:slideViewPr>
    <p:cSldViewPr snapToGrid="0">
      <p:cViewPr>
        <p:scale>
          <a:sx n="50" d="100"/>
          <a:sy n="50" d="100"/>
        </p:scale>
        <p:origin x="-1374" y="-1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308"/>
    </p:cViewPr>
  </p:outlin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E57B4-116C-4DCF-8FAF-FF5FFF23C384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03D75-DF75-4573-B153-84FBFABBDF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182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FEC4-5649-4937-B7E3-99A8D6329B55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60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115F-3FDC-4A8C-B78D-FD2C5A8E5A72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619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022-6096-4230-BB6A-84C8B4489E97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652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83B9-C5BF-43F9-AB49-13CADEB5CE9E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323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8F2B-A275-4D82-8E13-A0A407D2233D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400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6D32-3F82-4E10-9395-97598340B3B4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665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CD95-C7A6-4802-AC5C-4628C9681149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130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C20E-8132-4D07-8A07-D89A2F7ECB7B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63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21DC-FF63-4A30-971D-8B5B3554776C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4394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C293-C7C1-452E-8594-B023BC0F6AFF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429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314E-8802-4A8A-BD26-0ED93892D634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490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6230-45C3-44D3-916D-F585CBC23F1E}" type="datetime1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FD92F-2AD0-43CF-98DC-806EDD56AEB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168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5413" y="876300"/>
            <a:ext cx="10363200" cy="57531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/>
              <a:t> </a:t>
            </a:r>
            <a:r>
              <a:rPr lang="ru-RU" sz="2000" b="1" dirty="0" smtClean="0"/>
              <a:t>ПРОЕКТ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ИНДИКАТИВНЫЕ ПОКАЗАТЕЛИ ДОРОЖНОЙ КАРТЫ РАЗВИТИЯ ВЫСШЕГО И ПОСЛЕВУЗОВСКОГО ОБРАЗОВАНИЯ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kk-KZ" sz="3600" b="1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b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2000" b="1" dirty="0">
              <a:solidFill>
                <a:schemeClr val="bg2">
                  <a:lumMod val="1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1526" y="86267"/>
            <a:ext cx="12293525" cy="1658262"/>
          </a:xfrm>
        </p:spPr>
        <p:txBody>
          <a:bodyPr>
            <a:noAutofit/>
          </a:bodyPr>
          <a:lstStyle/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РЕСПУБЛИКИ КАЗАХСТАН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52304" y="4280308"/>
            <a:ext cx="3048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А.Ж. Тойбаев,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иректор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ДВПО МОН РК</a:t>
            </a:r>
          </a:p>
        </p:txBody>
      </p:sp>
    </p:spTree>
    <p:extLst>
      <p:ext uri="{BB962C8B-B14F-4D97-AF65-F5344CB8AC3E}">
        <p14:creationId xmlns:p14="http://schemas.microsoft.com/office/powerpoint/2010/main" xmlns="" val="2110873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93368" y="281516"/>
          <a:ext cx="11727182" cy="512064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739105"/>
                <a:gridCol w="1009650"/>
                <a:gridCol w="1104900"/>
                <a:gridCol w="1028700"/>
                <a:gridCol w="5200650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СОЦИАЛЬНО-МОЛОДЕЖНАЯ ПОЛИТИКА ВУЗОВ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99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вузов внедривших мониторинг достижения ожидаемых результатов в области социально-молодежной политике с применением диагностических методов исследования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КазНУ имени аль-Фараби создать рабочую группу по совершенствованию социально-молодежной политики вузов – 10 ноября 2019;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Разработать методику мониторинга достижения ожидаемых результатов в области социально-молодежной политике – февраль 2019;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Провести соответствующие тренинги по реализации методики мониторинга – март-апрель 2019;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Высшим учебным заведениям совершенствовать социально-молодежную политику в соответствие с рекомендациями - июнь 2019 (план мероприятий);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образовательных программ вуза содержащих в ожидаемых результатах показатели социально-молодежной политики 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Разработать и включить в ожидаемые результаты ОП показатели социально-молодежной политики вуза – май 2019;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Ориентация планов работ молодежных организаций на ожидаемые результаты воспитательной работы – июнь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Рассмотреть возможность продажи в имеющихся на территории вуза магазинах продукции только произведенной в Казахстане;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5268" y="400050"/>
          <a:ext cx="11727182" cy="512064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472405"/>
                <a:gridCol w="1162050"/>
                <a:gridCol w="1162050"/>
                <a:gridCol w="1333500"/>
                <a:gridCol w="4953000"/>
              </a:tblGrid>
              <a:tr h="9342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Дебатного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движения, студенческого Парламента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Создать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дебатные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клубы, органы самоуправления (такие как, студенческий парламент и т.д.) – январь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Повысить уровень автономности функционирования молодежных организаций вуза;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6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ежегодных, традиционных мероприятий.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Разработать и приступить к реализации плана мероприятий в рамках года Молодежи – декабрь 2018;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Внести предложения по единым для всех вузов РК традиционных мероприятий – декабрь 2019 (Посвящение в студенты, </a:t>
                      </a:r>
                      <a:r>
                        <a:rPr lang="kk-KZ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Қазақ хандыхының құрылуы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Наурыз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Байтерек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 </a:t>
                      </a:r>
                      <a:r>
                        <a:rPr lang="kk-KZ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Қозы Көрпеш – Баян Сұлу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День выпускников)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трудоустроенных выпускников в первый год после окончания вуза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Создать базовые центры карьеры в 5 региональных вузах и 1 в педагогическом вузе – январь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Обеспечить совместную разработку годового плана мероприятий центров карьеры – январь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Провести семинар по распространению опыта функционирования центров карьеры для вузов РК – июнь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Обеспечить разработку и реализацию комплексного плана трудоустройства студентов </a:t>
                      </a:r>
                      <a:r>
                        <a:rPr lang="kk-KZ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программы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«Серп</a:t>
                      </a:r>
                      <a:r>
                        <a:rPr lang="kk-KZ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5268" y="376766"/>
          <a:ext cx="11727182" cy="585216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1414179"/>
                <a:gridCol w="1793291"/>
                <a:gridCol w="1089803"/>
                <a:gridCol w="3581400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ИНДИКАТИВНЫЕ ПОКАЗАТЕЛИ В ОБЛАСТИ ПЕДАГОГИЧЕСКОГО ОБРАЗОВАНИЯ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8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актуализированных ОП в соответствие с обновленным содержанием среднего образования и требованиям НИШ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Обеспечить актуализацию образовательных программ в соответствие с содержанием программ НИШ – май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Совершенствование содержание ОП для обеспечения повышения уровня языковой подготовки студентов (английский язык) по ОП Химия, Биология, Физика, Информатика, Дошкольное обучение и воспитание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Увеличение кредитов английского языка, реализация учебно-языковой практики, дополнительные языковые ОП – май 2019;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Университету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КазУМОиМЯ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имени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Абылай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хана совместно с педагогическими вузами разработать специализированную программу магистратуры (профильная, 1 г.) для языковой подготовки ППС педагогических вузов – апрель 2019;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Предоставить списки ППС педагогических вузов, планирующих поступление на языковые стажировки/программы в рамках «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Болашак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- февраль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4318" y="662516"/>
          <a:ext cx="11727182" cy="487680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777205"/>
                <a:gridCol w="1123950"/>
                <a:gridCol w="1352550"/>
                <a:gridCol w="1276350"/>
                <a:gridCol w="4552950"/>
              </a:tblGrid>
              <a:tr h="1089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учебных лабораторий оснащенных оборудованием по ОП области Образование в соответствие с оснащением НИШ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Предусмотреть в финансовых планах развития вуза средств для приобретения учебного лабораторного оборудования – 2019 г.;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Обеспечить обновление оборудования учебных лабораторий – Химия, Биология, Физика, Информатика, Робототехника.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1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программ реализуемых с полиязычным обучением от общего количества в вузе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Внедрение преподавания не менее 30% профильных дисциплин на английском языке по ОП – Химия, Биология, Физика, Информатика, Дошкольное обучение и воспитание и др.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английском языке – сентябрь 2019;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Обеспечение наличия ППС по профильным дисциплинам, имеющих соответствующий сертификат владения английским языком;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Провести разъяснительную работу о возможности поступления на гранты по специализированным программам магистратуры для языковой подготовки, предоставить списки желающих – май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8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ППС профильных дисциплин владеющих английским языком на уровне IELTS 5.5 по ОП области Образование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4318" y="300566"/>
          <a:ext cx="11727182" cy="536448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624805"/>
                <a:gridCol w="819150"/>
                <a:gridCol w="838200"/>
                <a:gridCol w="838200"/>
                <a:gridCol w="5962650"/>
              </a:tblGrid>
              <a:tr h="14013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выпускников текущего года прошедших национальный квалификационный тест 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Провести разъяснительную работу среди выпускников текущего года о необходимости прохождения Национального квалификационного теста, предоставить список участников – август 2019;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Провести разъяснительную работу среди студентов 1-2 курсов об обязательном прохождение процедуры сертификации – на постоянной основе;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5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Внести предложения по вопросам подготовки педагогов предметов – Естествознание, Технология, Робототехника (факультатив), учителей «0» классов, кураторов (для НИШ)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Педагогическим вуза совместно со всеми заинтересованными сторонами (НИШ, НАО,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ТиПО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провести ряд семинаров, обсуждений и выработать предложения по вопросам – подготовки учителей для «0-х классов», предметов естествознание, технология, робототехника (факультатив), Графика и проектирование, кураторов, психологов для организаций среднего образования – 3 декабря 2018;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Обновить образовательные программы по итогам проведенного анализа по подготовке кадров по предметам  естествознание, технология, робототехника (факультатив), Графика и проектирование, кураторов, психологов, учителей для «0-х классов» для организаций среднего образования – май 2019;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Проработать вопрос открытия или совершенствования существующих ОП, программ дополнительного образования в соответствие с требованиями рынка труда – май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7168" y="224366"/>
          <a:ext cx="11727182" cy="536448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868273"/>
                <a:gridCol w="1447800"/>
                <a:gridCol w="1219200"/>
                <a:gridCol w="4343400"/>
              </a:tblGrid>
              <a:tr h="1089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преподавателей иностранных языков, имеющих соответствующий сертификат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Обеспечить заключение трудовых договоров с преподавателями иностранных языков (английский язык и т.д.) только при наличие соответствующего сертификата – июнь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Повести для преподавателей иностранных языков курсы повышения квалификации по методике преподавания – июнь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8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договоров по педагогической практике с организациями среднего образования и ТиПО заключенных на долгосрочный период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Обеспечить заключение договоров на педагогическую практику с организациями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КазнПУ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имени Абая совместно с НУ создать рабочую группу по совершенствованию организации и проведения педагогических практик, предоставить проект методических рекомендаций – март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Внести изменения в ОП в соответствие с рекомендациями рабочей группы по организации педагогической практики - май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вузов реализующих комплексный план по противодействию коррупции в вузах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Актуализировать планы работ по противодействию коррупции в вузах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Привлекать всех субъектов образовательного процесса к реализации плана противодействия коррупции.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7168" y="376766"/>
          <a:ext cx="11727182" cy="585216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1414179"/>
                <a:gridCol w="1793291"/>
                <a:gridCol w="1414179"/>
                <a:gridCol w="3257024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ДЕЯТЕЛЬНОСТЬ АССОЦИАЦИИ ПЕДАГОГИЧЕСКИХ ВУЗОВ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42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трудоустроиеных выпускников текщего года педгогических специальностей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Ассоциации разработать информационную систему трудоустройства выпускников педагогических вузов – апрель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Управлениям образования обеспечить размещение вакансий на базе ИС системы ассоциации – май-июнь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1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Совместное проведение мероприятий по трудоустройству выпускников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Ассоциации разработать план совместных мероприятий по трудоустройству выпускников педагогических вузов – ноябрь 2019; 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Совместная работа профессиональной ориентации школьников на педагогические ОП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Совместное проведения Олимпиад республиканского уровня, олимпиад международного уровня среди учащихся школ – январь-апрель 2019;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Привлечение зарубежных студентов в педагогические вузы РК;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Организовать совместную работу по продвижению казахстанских  педагогических вузах в зарубежных странах;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6218" y="346710"/>
          <a:ext cx="11727182" cy="633984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1414179"/>
                <a:gridCol w="379112"/>
                <a:gridCol w="1414179"/>
                <a:gridCol w="1414179"/>
                <a:gridCol w="3257024"/>
              </a:tblGrid>
              <a:tr h="9342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внутренней академической мобильности ППС и студентов в рамках вузов ассоциации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Активизировать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внутрению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академическую мобильность ППС и обучающихся – сентябрь 2019;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Разработка и сопровождение портала Молодого педагога совместно с организациями среднего образования;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1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Совместное приглашение зарубежных ППС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Централизованное приглашение зарубежных профессоров в рамках академической мобильности;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проектов Закона «О статусе педагога» и концепции развития педагогического образования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Педагогическим вузам внести предложения по проекту Закона «О статусе педагога» - 15 ноября 2018;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КазНПУ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имени Абая совместно с НУ создать рабочую группу по разработке концепции развития педагогического образования (с привлечением всех заинтересованных сторон) – 10 ноября 2018;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Разработать проект концепции развития педагогического образования – 15 декабря;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базовых учебников для блока ООД     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82900" y="1873935"/>
            <a:ext cx="6756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Благодарю за внимание! </a:t>
            </a:r>
            <a:br>
              <a:rPr lang="ru-RU" sz="4000" b="1" dirty="0">
                <a:latin typeface="Arial" pitchFamily="34" charset="0"/>
                <a:cs typeface="Arial" pitchFamily="34" charset="0"/>
              </a:rPr>
            </a:b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4309" y="376158"/>
          <a:ext cx="11727182" cy="633984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1793291"/>
                <a:gridCol w="1414179"/>
                <a:gridCol w="1414179"/>
                <a:gridCol w="3257024"/>
              </a:tblGrid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Сроки и формы отчетности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 по годам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2018-2019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2020-2021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84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иностранных </a:t>
                      </a:r>
                      <a:r>
                        <a:rPr lang="ru-RU" sz="1600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студентов (граждан)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обучающихся в вузе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 вузы – 4%,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вузы – 2%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 вузы – 6%,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Вузы – 4%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 вузы – 8%,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Вузы – 6%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от общего числа студентов очной формы обучения.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Организовать разъяснительную работу о возможности поступления на гранты в рамках стипендиальных программ (в сотрудничестве с Всемирной Ассоциации казахов, зарубежных партнеров, иностранных студентов и т.д.) – январь-май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Организовать рекламную работу в странах ближнего зарубежья – январь-май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Обеспечить функционирование сайтов на трех языках (казахском, английском, русском) – январь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Принять активное участие в работе международных выставок организуемых АО «Центр международных программ» с заключением договоров об условном зачисление – в соответствие с графиком проведения;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12418" y="300566"/>
          <a:ext cx="11727182" cy="585216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1077823"/>
                <a:gridCol w="1295400"/>
                <a:gridCol w="1390650"/>
                <a:gridCol w="4114800"/>
              </a:tblGrid>
              <a:tr h="1557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</a:t>
                      </a:r>
                      <a:r>
                        <a:rPr lang="kk-KZ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ВУЗ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ов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создавших условия для обучения студентов с особыми образовательными потребностями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КазНПУ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имени Абая совместно с НУ создать рабочую группу по развитию инклюзивного образования в вузах – ноябрь 2018;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Разработать методику проведения мониторинга уровня внедрения инклюзивного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образования вуза с индикативными показателями – январь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ДВПО организовать мониторинг вузов по соответствующей методике 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9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Реализация научных проектов путем заключения трехсторонних соглашений (ВУЗ-научная организация-бизнес)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Национальные, технические, многопрофилные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(не менее 1-го проекта)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Национальные, технические, многопрофилные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(не менее 2-х проекта)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Национальные, технические, многопрофилные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(не менее 3-х проекта)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Организовать региональные диалоговые площадки по сотрудничеству вузов, научных организаций, представителей бизнеса, региональных палат предпринимателей и частных инвесторов – январь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Назначить ответственное подразделение по реализации совместных научных проектов, в т.ч. с зарубежными и международными партнерами – ноябрь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Организовать мероприятия по стимулированию деятельности ППС в области разработки и реализации соответствующих проектов (в т.ч. внутренних конкурсов проектов) – январь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93368" y="433916"/>
          <a:ext cx="11727182" cy="585216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1793291"/>
                <a:gridCol w="1414179"/>
                <a:gridCol w="1414179"/>
                <a:gridCol w="3257024"/>
              </a:tblGrid>
              <a:tr h="1557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Образовательных программ при разработки и реализации которых  привлекались представители производства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Определить стратегических партнеров из числа ведущих международных и отечественных организаций соответствующего профиля на каждую </a:t>
                      </a:r>
                      <a:r>
                        <a:rPr lang="ru-RU" sz="1600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группу ОП/направление подготовки – январь 2019;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Заключить долгосрочные договора с организациями соответствующего профиля по сотрудничеству (совместные ОП, привлечение практиков в вуз, производственная практика, стажировка и т.д.) – январь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преподавательского состава, прошедшего программы международного обмена, в том числе по освоению передовых педагогических практик, изучению английского языка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145" algn="ctr"/>
                          <a:tab pos="939800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35%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145" algn="ctr"/>
                          <a:tab pos="939800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общего количества ППС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общего количества ППС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общего количества ППС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Разработка мер стимулирования ППС вуза к участию в программах международного обмена – декабрь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Составить перечень приоритетных международных программ обмена и довести до сведения ППС;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4318" y="567266"/>
          <a:ext cx="11727182" cy="536448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1793291"/>
                <a:gridCol w="1414179"/>
                <a:gridCol w="1414179"/>
                <a:gridCol w="3257024"/>
              </a:tblGrid>
              <a:tr h="1557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ППС, прошедших обучение по программе «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Болашақ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общего количества ППС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общего количества ППС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общего количества ППС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Активизировать работу по привлечению ППС вузов к участию в программах «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Болашақ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Составить перспективный план участия ППС вуза в программах «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Болашақ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- январь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Внести предложения по совершенствованию нормативных актов для увеличения привлекательности программ «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Болашак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для ППС;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6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казахстанских      вузов, представленных в зарубежных офисах по приему обучающихся (посредством ассоциаций, консорциумов, межвузовских договоров) 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 вузы,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Киргизстан, Узбекистан, Монголия, Россия, Туркмения, Китай, Таджикистан, Индия, Афганистан, Азербайджан.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Обеспечить </a:t>
                      </a:r>
                      <a:r>
                        <a:rPr lang="ru-RU" sz="1600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открытие/</a:t>
                      </a:r>
                      <a:r>
                        <a:rPr lang="ru-RU" sz="1600" u="sng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представленность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вуза филиалом в странах ближнего зарубежья – февраль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Разработать план мероприятий представительства вуза – февраль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4318" y="300566"/>
          <a:ext cx="11727182" cy="609600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1793291"/>
                <a:gridCol w="1414179"/>
                <a:gridCol w="1414179"/>
                <a:gridCol w="3257024"/>
              </a:tblGrid>
              <a:tr h="12456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новых образовательных программ, разработанных совместно с зарубежными экспертами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 вузы,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Определить стратегических партнеров на </a:t>
                      </a:r>
                      <a:r>
                        <a:rPr lang="ru-RU" sz="1600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группу ОП/направление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подготовки из числа ведущих организаций образования дальнего зарубежья соответствующего профиля – февраль 2019;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Обеспечить разработку и включение в реестр качественно новых ОП разработанных совместно с зарубежными партнерами; 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8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двудипломных программ с организациями дальнего зарубежья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 вузы,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Активизировать работу по открытию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двудипломных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программ с ведущими вузами </a:t>
                      </a:r>
                      <a:r>
                        <a:rPr lang="ru-RU" sz="1600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дальнего зарубежья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август 2019;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Обеспечить готовность студентов, магистрантов к обучению по имеющимся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двудипломным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программам (в т.ч. языковую подготовку);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Рассмотреть возможность открытия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двудипломных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программ с вузами ближнего зарубежья для привлечения иностранных студентов по схеме 2+2 – август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93368" y="281516"/>
          <a:ext cx="11727182" cy="536448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1077823"/>
                <a:gridCol w="1066800"/>
                <a:gridCol w="1047750"/>
                <a:gridCol w="4686300"/>
              </a:tblGrid>
              <a:tr h="14013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обновленных Образовательных программ с последующим включением их в реестр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Разработка ОП в соответствие с требованиями Положения о реестре образовательных программ – январь 2019;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Включение ОП в реестр в соответствие с процедурой Положения о реестре образовательных программ – март 2019;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ОП соответствующих требованиям Положения о реестре Образовательных программ.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Трансформация вузов в НАО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списку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списку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списку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Строго соблюдать сроки плана по трансформации вузов в НАО; 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дополнительных образовательных программ от общего количества ОП вуза (Major и Minor)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</a:t>
                      </a:r>
                      <a:b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Разработать дополнительные образовательные программы (по типу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Major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Minor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последующим внедрением в образовательный процесс – июнь 2019;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Обеспечить высокий уровень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практико-ориентированности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дополнительных ОП;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Широко привлекать работодателей к разработке дополнительных ОП;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Предусмотреть во внутренних положениях вуза порядок признания Дополнительных образовательных программ, формального и неформального образования;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93368" y="300566"/>
          <a:ext cx="11727182" cy="585216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1058773"/>
                <a:gridCol w="1028700"/>
                <a:gridCol w="990600"/>
                <a:gridCol w="4800600"/>
              </a:tblGrid>
              <a:tr h="14013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вузов, внедривших Информационную систему дистанционного образования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Национальные, государственные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Разработать и внедрить Информационную систему Дистанционного образования;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Обеспечить готовность ППС к работе с ИС ДО и владению соответствующих методик сопровождения курсов посредством ДОТ;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Обеспечить разработку курсов дистанционного образования (методического сопровождения,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мультимедийных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материалов и т.д.)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вузов заключивших договора о сотрудничестве с Индустриальными зонами региона (Алматы, Астана, Семей, Актобе и т.д.)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 вузы, технические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 вузы, технические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 вузы, технические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Наладить устойчивое сотрудничество в области образования и научной деятельности с Индустриальными зонами регионов – декабрь 2018;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Заключить долгосрочные договора о сотрудничестве с Индустриальными зонами регионов – декабрь 2018;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Применение инновационных технологий обучения (в т.ч. проектного обучения) при преподавание дисциплины «Основы предпринимательских навыков»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Обеспечить участие ППС в курсах по преподаванию дисциплины «Основы предпринимательских навыков»;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Уделить особое внимание качеству преподавания курса в вузе;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Организовать конкурс проектов среди студентов 1-го обучения с последующим участием победителей в республиканском конкурсе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92F-2AD0-43CF-98DC-806EDD56AEB9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8118" y="414866"/>
          <a:ext cx="11727182" cy="4876800"/>
        </p:xfrm>
        <a:graphic>
          <a:graphicData uri="http://schemas.openxmlformats.org/drawingml/2006/table">
            <a:tbl>
              <a:tblPr/>
              <a:tblGrid>
                <a:gridCol w="461082"/>
                <a:gridCol w="2183095"/>
                <a:gridCol w="1204332"/>
                <a:gridCol w="1793291"/>
                <a:gridCol w="1414179"/>
                <a:gridCol w="1414179"/>
                <a:gridCol w="3257024"/>
              </a:tblGrid>
              <a:tr h="1557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Провидение разъяснительной работы по условному зачислению после участия учеников выпускных классов в ЕНТ (январь, март)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Активизировать работу по информированию учащихся о сроках проведения ЕНТ (январь, март);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Обеспечить организацию и проведение ЕНТ (январь, март) на высоком уровне;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Провести работу по условному зачислению учащихся после успешного прохождения ЕНТ (январь, март);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Предусмотреть преимущественные права для условно зачисленных учащихся школ.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внедривших информационную систему антиплагиат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Национальные, государственные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ведомственные вузы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Разработать и приступить к реализации комплексной программы повышения академической честности – ноябрь 2018;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Внедрить информационную систему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антиплагиата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март 2019;</a:t>
                      </a:r>
                    </a:p>
                  </a:txBody>
                  <a:tcPr marL="7007" marR="7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3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fdb375ee64ebcc6fbe74fc56c671c195de865"/>
  <p:tag name="ISPRING_RESOURCE_PATHS_HASH_2" val="35716f2ca7bdac22cadfe423126e914fb66d29"/>
</p:tagLst>
</file>

<file path=ppt/theme/theme1.xml><?xml version="1.0" encoding="utf-8"?>
<a:theme xmlns:a="http://schemas.openxmlformats.org/drawingml/2006/main" name="Office Theme">
  <a:themeElements>
    <a:clrScheme name="kazmkp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050"/>
      </a:accent1>
      <a:accent2>
        <a:srgbClr val="0070C0"/>
      </a:accent2>
      <a:accent3>
        <a:srgbClr val="FFC000"/>
      </a:accent3>
      <a:accent4>
        <a:srgbClr val="FF0000"/>
      </a:accent4>
      <a:accent5>
        <a:srgbClr val="44546A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5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9052</TotalTime>
  <Words>2587</Words>
  <Application>Microsoft Office PowerPoint</Application>
  <PresentationFormat>Произвольный</PresentationFormat>
  <Paragraphs>323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  ПРОЕКТ ИНДИКАТИВНЫЕ ПОКАЗАТЕЛИ ДОРОЖНОЙ КАРТЫ РАЗВИТИЯ ВЫСШЕГО И ПОСЛЕВУЗОВСКОГО ОБРАЗОВАНИЯ                                                    Алматы 2018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Дамир Рашидинов</dc:creator>
  <cp:lastModifiedBy>user</cp:lastModifiedBy>
  <cp:revision>625</cp:revision>
  <cp:lastPrinted>2017-07-29T08:54:01Z</cp:lastPrinted>
  <dcterms:created xsi:type="dcterms:W3CDTF">2016-09-10T15:05:38Z</dcterms:created>
  <dcterms:modified xsi:type="dcterms:W3CDTF">2018-10-28T08:13:35Z</dcterms:modified>
</cp:coreProperties>
</file>